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35707a5e4b4162" /><Relationship Type="http://schemas.openxmlformats.org/officeDocument/2006/relationships/extended-properties" Target="/docProps/app.xml" Id="R4d0faef6a9114eab" /><Relationship Type="http://schemas.openxmlformats.org/officeDocument/2006/relationships/officeDocument" Target="/ppt/presentation.xml" Id="R2a92c0b4d9a147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79e7046f7f4508"/>
  </p:sldMasterIdLst>
  <p:notesMasterIdLst>
    <p:notesMasterId xmlns:r="http://schemas.openxmlformats.org/officeDocument/2006/relationships" r:id="Rd1f0f92d4f0f4293"/>
  </p:notesMasterIdLst>
  <p:sldIdLst>
    <p:sldId xmlns:r="http://schemas.openxmlformats.org/officeDocument/2006/relationships" id="256" r:id="Re595dc01da6b400c"/>
    <p:sldId xmlns:r="http://schemas.openxmlformats.org/officeDocument/2006/relationships" id="257" r:id="Rf492b7dd79ec4893"/>
    <p:sldId xmlns:r="http://schemas.openxmlformats.org/officeDocument/2006/relationships" id="258" r:id="Re80e38ddebb24298"/>
    <p:sldId xmlns:r="http://schemas.openxmlformats.org/officeDocument/2006/relationships" id="259" r:id="R4568455b8b4045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b1affc04a445ce" /><Relationship Type="http://schemas.openxmlformats.org/officeDocument/2006/relationships/slideMaster" Target="/ppt/slideMasters/slideMaster1.xml" Id="R0079e7046f7f4508" /><Relationship Type="http://schemas.openxmlformats.org/officeDocument/2006/relationships/notesMaster" Target="/ppt/notesMasters/notesMaster1.xml" Id="Rd1f0f92d4f0f4293" /><Relationship Type="http://schemas.openxmlformats.org/officeDocument/2006/relationships/presProps" Target="/ppt/presProps.xml" Id="R58c355d521194b4e" /><Relationship Type="http://schemas.openxmlformats.org/officeDocument/2006/relationships/tableStyles" Target="/ppt/tableStyles.xml" Id="R710bb2b3834d4254" /><Relationship Type="http://schemas.openxmlformats.org/officeDocument/2006/relationships/slide" Target="/ppt/slides/slide1.xml" Id="Re595dc01da6b400c" /><Relationship Type="http://schemas.openxmlformats.org/officeDocument/2006/relationships/slide" Target="/ppt/slides/slide2.xml" Id="Rf492b7dd79ec4893" /><Relationship Type="http://schemas.openxmlformats.org/officeDocument/2006/relationships/slide" Target="/ppt/slides/slide3.xml" Id="Re80e38ddebb24298" /><Relationship Type="http://schemas.openxmlformats.org/officeDocument/2006/relationships/slide" Target="/ppt/slides/slide4.xml" Id="R4568455b8b4045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002c328a5a48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06d8ea5d2648dc" /><Relationship Type="http://schemas.openxmlformats.org/officeDocument/2006/relationships/notesMaster" Target="/ppt/notesMasters/notesMaster1.xml" Id="R4ca0f6387a7442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63e414e4444f98" /><Relationship Type="http://schemas.openxmlformats.org/officeDocument/2006/relationships/notesMaster" Target="/ppt/notesMasters/notesMaster1.xml" Id="Rd398b6be025149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f1d557c87742e7" /><Relationship Type="http://schemas.openxmlformats.org/officeDocument/2006/relationships/notesMaster" Target="/ppt/notesMasters/notesMaster1.xml" Id="Rf6df15715f5b43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736624db344703" /><Relationship Type="http://schemas.openxmlformats.org/officeDocument/2006/relationships/notesMaster" Target="/ppt/notesMasters/notesMaster1.xml" Id="R0454b0f882e345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StratusLIVE logo: local approved brand asset, assets/brand/logos/2026 SL Logo.svg</a:t>
            </a:r>
          </a:p>
          <a:p xmlns:a="http://schemas.openxmlformats.org/drawingml/2006/main">
            <a:r>
              <a:t>- Copy: original editorial content; no external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StratusLIVE logo: local approved brand asset, assets/brand/logos/2026 SL Logo.svg</a:t>
            </a:r>
          </a:p>
          <a:p xmlns:a="http://schemas.openxmlformats.org/drawingml/2006/main">
            <a:r>
              <a:t>- Copy: original editorial synthesis; no external statistics or product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StratusLIVE logo: local approved brand asset, assets/brand/logos/2026 SL Logo.svg</a:t>
            </a:r>
          </a:p>
          <a:p xmlns:a="http://schemas.openxmlformats.org/drawingml/2006/main">
            <a:r>
              <a:t>- Framework: original editorial content created for this co-marketing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StratusLIVE logo: local approved brand asset, assets/brand/logos/2026 SL Logo.svg</a:t>
            </a:r>
          </a:p>
          <a:p xmlns:a="http://schemas.openxmlformats.org/drawingml/2006/main">
            <a:r>
              <a:t>- Copy: original editorial content; no external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5c69045cea4f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eb69504e4b4d02" /><Relationship Type="http://schemas.openxmlformats.org/officeDocument/2006/relationships/slideLayout" Target="/ppt/slideLayouts/slideLayout1.xml" Id="R5db7d51f821d42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b7d51f821d42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a8424a4f744b02" /><Relationship Type="http://schemas.openxmlformats.org/officeDocument/2006/relationships/image" Target="/ppt/media/image.png" Id="Rf4d4abf1f0fd49d6" /><Relationship Type="http://schemas.openxmlformats.org/officeDocument/2006/relationships/notesSlide" Target="/ppt/notesSlides/notesSlide1.xml" Id="Rb3377c66d8e244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3f4427d9e4c4e" /><Relationship Type="http://schemas.openxmlformats.org/officeDocument/2006/relationships/image" Target="/ppt/media/image2.png" Id="R817d3442fbb34aed" /><Relationship Type="http://schemas.openxmlformats.org/officeDocument/2006/relationships/notesSlide" Target="/ppt/notesSlides/notesSlide2.xml" Id="R44d618e6f4a440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b070d528741d2" /><Relationship Type="http://schemas.openxmlformats.org/officeDocument/2006/relationships/image" Target="/ppt/media/image3.png" Id="R2ac7201578fa49bd" /><Relationship Type="http://schemas.openxmlformats.org/officeDocument/2006/relationships/notesSlide" Target="/ppt/notesSlides/notesSlide3.xml" Id="R307956489d824c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e9b9b72a6946a9" /><Relationship Type="http://schemas.openxmlformats.org/officeDocument/2006/relationships/image" Target="/ppt/media/image4.png" Id="Rb9c6aefec1344e1b" /><Relationship Type="http://schemas.openxmlformats.org/officeDocument/2006/relationships/notesSlide" Target="/ppt/notesSlides/notesSlide4.xml" Id="R9b6aa455833949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itle-dark-band">
            <a:extLst xmlns:a="http://schemas.openxmlformats.org/drawingml/2006/main">
              <a:ext uri="{FF2B5EF4-FFF2-40B4-BE49-F238E27FC236}">
                <a16:creationId xmlns:a16="http://schemas.microsoft.com/office/drawing/2014/main" id="{BDF6AA73-47ED-4CEC-AE20-C8FEABE0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142"/>
          </a:solidFill>
          <a:ln xmlns:a="http://schemas.openxmlformats.org/drawingml/2006/main" w="0">
            <a:solidFill>
              <a:srgbClr val="0B3142"/>
            </a:solidFill>
            <a:prstDash val="solid"/>
          </a:ln>
        </p:spPr>
      </p:sp>
      <p:sp>
        <p:nvSpPr>
          <p:cNvPr id="2" name="title-cyan-line">
            <a:extLst xmlns:a="http://schemas.openxmlformats.org/drawingml/2006/main">
              <a:ext uri="{FF2B5EF4-FFF2-40B4-BE49-F238E27FC236}">
                <a16:creationId xmlns:a16="http://schemas.microsoft.com/office/drawing/2014/main" id="{0D29EA09-C47D-4982-9C02-B6820098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0"/>
            <a:ext cx="666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9EC4"/>
          </a:solidFill>
          <a:ln xmlns:a="http://schemas.openxmlformats.org/drawingml/2006/main" w="0">
            <a:solidFill>
              <a:srgbClr val="1E9EC4"/>
            </a:solidFill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d4abf1f0fd49d6"/>
          <a:stretch xmlns:a="http://schemas.openxmlformats.org/drawingml/2006/main"/>
        </p:blipFill>
        <p:spPr>
          <a:xfrm xmlns:a="http://schemas.openxmlformats.org/drawingml/2006/main">
            <a:off x="685800" y="477833"/>
            <a:ext cx="1695450" cy="225434"/>
          </a:xfrm>
          <a:prstGeom xmlns:a="http://schemas.openxmlformats.org/drawingml/2006/main" prst="rect">
            <a:avLst/>
          </a:prstGeom>
        </p:spPr>
      </p:pic>
      <p:sp>
        <p:nvSpPr>
          <p:cNvPr id="4" name="co-brand-plus">
            <a:extLst xmlns:a="http://schemas.openxmlformats.org/drawingml/2006/main">
              <a:ext uri="{FF2B5EF4-FFF2-40B4-BE49-F238E27FC236}">
                <a16:creationId xmlns:a16="http://schemas.microsoft.com/office/drawing/2014/main" id="{5A5BD77E-3B24-47A0-A8B4-EDBD3578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47675"/>
            <a:ext cx="20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1">
                <a:solidFill>
                  <a:srgbClr val="475569"/>
                </a:solidFill>
                <a:latin typeface="Asap"/>
                <a:ea typeface="Asap"/>
                <a:cs typeface="Asap"/>
              </a:rPr>
              <a:t>+</a:t>
            </a:r>
          </a:p>
        </p:txBody>
      </p:sp>
      <p:sp>
        <p:nvSpPr>
          <p:cNvPr id="5" name="partner-logo-placeholder">
            <a:extLst xmlns:a="http://schemas.openxmlformats.org/drawingml/2006/main">
              <a:ext uri="{FF2B5EF4-FFF2-40B4-BE49-F238E27FC236}">
                <a16:creationId xmlns:a16="http://schemas.microsoft.com/office/drawing/2014/main" id="{8B42E32E-8C1D-49EB-8226-90C9BB6D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1950"/>
            <a:ext cx="16764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CBD5E1"/>
            </a:solidFill>
            <a:prstDash val="solid"/>
          </a:ln>
        </p:spPr>
      </p:sp>
      <p:sp>
        <p:nvSpPr>
          <p:cNvPr id="6" name="partner-name">
            <a:extLst xmlns:a="http://schemas.openxmlformats.org/drawingml/2006/main">
              <a:ext uri="{FF2B5EF4-FFF2-40B4-BE49-F238E27FC236}">
                <a16:creationId xmlns:a16="http://schemas.microsoft.com/office/drawing/2014/main" id="{5677C606-E0B2-4CE7-90C9-29FEFE7E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85775"/>
            <a:ext cx="140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1">
                <a:solidFill>
                  <a:srgbClr val="0B3142"/>
                </a:solidFill>
                <a:latin typeface="Asap"/>
                <a:ea typeface="Asap"/>
                <a:cs typeface="Asap"/>
              </a:defRPr>
            </a:pPr>
            <a:r>
              <a:rPr sz="975" b="1">
                <a:solidFill>
                  <a:srgbClr val="0B3142"/>
                </a:solidFill>
                <a:latin typeface="Asap"/>
                <a:ea typeface="Asap"/>
                <a:cs typeface="Asap"/>
              </a:rPr>
              <a:t>YOUR ORGANIZATION</a:t>
            </a:r>
          </a:p>
        </p:txBody>
      </p:sp>
      <p:sp>
        <p:nvSpPr>
          <p:cNvPr id="7" name="kicker-rule-146">
            <a:extLst xmlns:a="http://schemas.openxmlformats.org/drawingml/2006/main">
              <a:ext uri="{FF2B5EF4-FFF2-40B4-BE49-F238E27FC236}">
                <a16:creationId xmlns:a16="http://schemas.microsoft.com/office/drawing/2014/main" id="{838E25A4-4B23-49C9-8CD5-AA5FBE0E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2667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96021"/>
          </a:solidFill>
          <a:ln xmlns:a="http://schemas.openxmlformats.org/drawingml/2006/main" w="0">
            <a:solidFill>
              <a:srgbClr val="F96021"/>
            </a:solidFill>
            <a:prstDash val="solid"/>
          </a:ln>
        </p:spPr>
      </p:sp>
      <p:sp>
        <p:nvSpPr>
          <p:cNvPr id="8" name="kicker-146">
            <a:extLst xmlns:a="http://schemas.openxmlformats.org/drawingml/2006/main">
              <a:ext uri="{FF2B5EF4-FFF2-40B4-BE49-F238E27FC236}">
                <a16:creationId xmlns:a16="http://schemas.microsoft.com/office/drawing/2014/main" id="{DE5AD071-C250-4295-B4AE-7D990BEE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3906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A CO-MARKETING DISCUSSION GUIDE</a:t>
            </a:r>
          </a:p>
        </p:txBody>
      </p:sp>
      <p:sp>
        <p:nvSpPr>
          <p:cNvPr id="9" name="title">
            <a:extLst xmlns:a="http://schemas.openxmlformats.org/drawingml/2006/main">
              <a:ext uri="{FF2B5EF4-FFF2-40B4-BE49-F238E27FC236}">
                <a16:creationId xmlns:a16="http://schemas.microsoft.com/office/drawing/2014/main" id="{1E161869-2770-49AC-B06A-CD06D80D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7620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3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43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Build fundraising capacity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3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43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that lasts.</a:t>
            </a:r>
          </a:p>
        </p:txBody>
      </p:sp>
      <p:sp>
        <p:nvSpPr>
          <p:cNvPr id="10" name="subtitle">
            <a:extLst xmlns:a="http://schemas.openxmlformats.org/drawingml/2006/main">
              <a:ext uri="{FF2B5EF4-FFF2-40B4-BE49-F238E27FC236}">
                <a16:creationId xmlns:a16="http://schemas.microsoft.com/office/drawing/2014/main" id="{23A0A1A9-6BC5-4A37-9D61-5D89DA77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0"/>
            <a:ext cx="657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80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A practical conversation for nonprofit leaders who need clearer priorities, more connected work, and room for their teams to focus.</a:t>
            </a:r>
          </a:p>
        </p:txBody>
      </p:sp>
      <p:sp>
        <p:nvSpPr>
          <p:cNvPr id="11" name="accent-block">
            <a:extLst xmlns:a="http://schemas.openxmlformats.org/drawingml/2006/main">
              <a:ext uri="{FF2B5EF4-FFF2-40B4-BE49-F238E27FC236}">
                <a16:creationId xmlns:a16="http://schemas.microsoft.com/office/drawing/2014/main" id="{33AF35FA-E879-4515-82AA-9CBD4EE7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619250"/>
            <a:ext cx="2762250" cy="3105150"/>
          </a:xfrm>
          <a:prstGeom xmlns:a="http://schemas.openxmlformats.org/drawingml/2006/main" prst="roundRect">
            <a:avLst>
              <a:gd name="adj" fmla="val 9655"/>
            </a:avLst>
          </a:prstGeom>
          <a:solidFill xmlns:a="http://schemas.openxmlformats.org/drawingml/2006/main">
            <a:srgbClr val="0B3142"/>
          </a:solidFill>
          <a:ln xmlns:a="http://schemas.openxmlformats.org/drawingml/2006/main" w="0">
            <a:solidFill>
              <a:srgbClr val="0B3142"/>
            </a:solidFill>
            <a:prstDash val="solid"/>
          </a:ln>
        </p:spPr>
      </p:sp>
      <p:sp>
        <p:nvSpPr>
          <p:cNvPr id="12" name="accent-number">
            <a:extLst xmlns:a="http://schemas.openxmlformats.org/drawingml/2006/main">
              <a:ext uri="{FF2B5EF4-FFF2-40B4-BE49-F238E27FC236}">
                <a16:creationId xmlns:a16="http://schemas.microsoft.com/office/drawing/2014/main" id="{25427857-88DB-414F-A0F0-A897E82C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114550"/>
            <a:ext cx="152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100" b="1">
                <a:solidFill>
                  <a:srgbClr val="F96021"/>
                </a:solidFill>
                <a:latin typeface="Barlow"/>
                <a:ea typeface="Barlow"/>
                <a:cs typeface="Barlow"/>
              </a:defRPr>
            </a:pPr>
            <a:r>
              <a:rPr sz="5100" b="1">
                <a:solidFill>
                  <a:srgbClr val="F96021"/>
                </a:solidFill>
                <a:latin typeface="Barlow"/>
                <a:ea typeface="Barlow"/>
                <a:cs typeface="Barlow"/>
              </a:rPr>
              <a:t>01</a:t>
            </a:r>
          </a:p>
        </p:txBody>
      </p:sp>
      <p:sp>
        <p:nvSpPr>
          <p:cNvPr id="13" name="accent-copy">
            <a:extLst xmlns:a="http://schemas.openxmlformats.org/drawingml/2006/main">
              <a:ext uri="{FF2B5EF4-FFF2-40B4-BE49-F238E27FC236}">
                <a16:creationId xmlns:a16="http://schemas.microsoft.com/office/drawing/2014/main" id="{D507D226-591F-4A76-BD47-4773EBD5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105150"/>
            <a:ext cx="18478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9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One useful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9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conversation.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9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One shared plan.</a:t>
            </a:r>
          </a:p>
        </p:txBody>
      </p:sp>
      <p:sp>
        <p:nvSpPr>
          <p:cNvPr id="14" name="footer-1">
            <a:extLst xmlns:a="http://schemas.openxmlformats.org/drawingml/2006/main">
              <a:ext uri="{FF2B5EF4-FFF2-40B4-BE49-F238E27FC236}">
                <a16:creationId xmlns:a16="http://schemas.microsoft.com/office/drawing/2014/main" id="{BBEC002D-4C29-4982-AB31-9B54C68E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0E7490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0E7490"/>
                </a:solidFill>
                <a:latin typeface="Asap"/>
                <a:ea typeface="Asap"/>
                <a:cs typeface="Asap"/>
              </a:rPr>
              <a:t>STRATUSLIVE + YOUR ORGANIZATION</a:t>
            </a:r>
          </a:p>
        </p:txBody>
      </p:sp>
      <p:sp>
        <p:nvSpPr>
          <p:cNvPr id="15" name="page-1">
            <a:extLst xmlns:a="http://schemas.openxmlformats.org/drawingml/2006/main">
              <a:ext uri="{FF2B5EF4-FFF2-40B4-BE49-F238E27FC236}">
                <a16:creationId xmlns:a16="http://schemas.microsoft.com/office/drawing/2014/main" id="{A9FD0BBA-B4DC-419E-9272-EC325DD5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475569"/>
                </a:solidFill>
                <a:latin typeface="Asap"/>
                <a:ea typeface="Asap"/>
                <a:cs typeface="Asa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320679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d3442fbb34aed"/>
          <a:stretch xmlns:a="http://schemas.openxmlformats.org/drawingml/2006/main"/>
        </p:blipFill>
        <p:spPr>
          <a:xfrm xmlns:a="http://schemas.openxmlformats.org/drawingml/2006/main">
            <a:off x="685800" y="477833"/>
            <a:ext cx="1695450" cy="225434"/>
          </a:xfrm>
          <a:prstGeom xmlns:a="http://schemas.openxmlformats.org/drawingml/2006/main" prst="rect">
            <a:avLst/>
          </a:prstGeom>
        </p:spPr>
      </p:pic>
      <p:sp>
        <p:nvSpPr>
          <p:cNvPr id="2" name="co-brand-plus">
            <a:extLst xmlns:a="http://schemas.openxmlformats.org/drawingml/2006/main">
              <a:ext uri="{FF2B5EF4-FFF2-40B4-BE49-F238E27FC236}">
                <a16:creationId xmlns:a16="http://schemas.microsoft.com/office/drawing/2014/main" id="{C32457B1-6F52-40F6-853C-3B355FCB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47675"/>
            <a:ext cx="20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1">
                <a:solidFill>
                  <a:srgbClr val="475569"/>
                </a:solidFill>
                <a:latin typeface="Asap"/>
                <a:ea typeface="Asap"/>
                <a:cs typeface="Asap"/>
              </a:rPr>
              <a:t>+</a:t>
            </a:r>
          </a:p>
        </p:txBody>
      </p:sp>
      <p:sp>
        <p:nvSpPr>
          <p:cNvPr id="3" name="partner-logo-placeholder">
            <a:extLst xmlns:a="http://schemas.openxmlformats.org/drawingml/2006/main">
              <a:ext uri="{FF2B5EF4-FFF2-40B4-BE49-F238E27FC236}">
                <a16:creationId xmlns:a16="http://schemas.microsoft.com/office/drawing/2014/main" id="{597A50ED-72A4-4B65-9533-658FF7A96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1950"/>
            <a:ext cx="16764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CBD5E1"/>
            </a:solidFill>
            <a:prstDash val="solid"/>
          </a:ln>
        </p:spPr>
      </p:sp>
      <p:sp>
        <p:nvSpPr>
          <p:cNvPr id="4" name="partner-name">
            <a:extLst xmlns:a="http://schemas.openxmlformats.org/drawingml/2006/main">
              <a:ext uri="{FF2B5EF4-FFF2-40B4-BE49-F238E27FC236}">
                <a16:creationId xmlns:a16="http://schemas.microsoft.com/office/drawing/2014/main" id="{1A784A59-1E09-497F-86ED-8BF8D974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85775"/>
            <a:ext cx="140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1">
                <a:solidFill>
                  <a:srgbClr val="0B3142"/>
                </a:solidFill>
                <a:latin typeface="Asap"/>
                <a:ea typeface="Asap"/>
                <a:cs typeface="Asap"/>
              </a:defRPr>
            </a:pPr>
            <a:r>
              <a:rPr sz="975" b="1">
                <a:solidFill>
                  <a:srgbClr val="0B3142"/>
                </a:solidFill>
                <a:latin typeface="Asap"/>
                <a:ea typeface="Asap"/>
                <a:cs typeface="Asap"/>
              </a:rPr>
              <a:t>YOUR ORGANIZATION</a:t>
            </a:r>
          </a:p>
        </p:txBody>
      </p:sp>
      <p:sp>
        <p:nvSpPr>
          <p:cNvPr id="5" name="kicker-rule-126">
            <a:extLst xmlns:a="http://schemas.openxmlformats.org/drawingml/2006/main">
              <a:ext uri="{FF2B5EF4-FFF2-40B4-BE49-F238E27FC236}">
                <a16:creationId xmlns:a16="http://schemas.microsoft.com/office/drawing/2014/main" id="{928CC8AF-7851-4D8C-9BEF-5F68726B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667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96021"/>
          </a:solidFill>
          <a:ln xmlns:a="http://schemas.openxmlformats.org/drawingml/2006/main" w="0">
            <a:solidFill>
              <a:srgbClr val="F96021"/>
            </a:solidFill>
            <a:prstDash val="solid"/>
          </a:ln>
        </p:spPr>
      </p:sp>
      <p:sp>
        <p:nvSpPr>
          <p:cNvPr id="6" name="kicker-126">
            <a:extLst xmlns:a="http://schemas.openxmlformats.org/drawingml/2006/main">
              <a:ext uri="{FF2B5EF4-FFF2-40B4-BE49-F238E27FC236}">
                <a16:creationId xmlns:a16="http://schemas.microsoft.com/office/drawing/2014/main" id="{DEC4FC2D-DBDC-4A65-A14C-B888275B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200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THE PRESSURE NONPROFIT TEAMS FEEL</a:t>
            </a:r>
          </a:p>
        </p:txBody>
      </p:sp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DB599966-7C4F-4A4C-8658-C3EB6532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781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4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34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The real constraint is capacity.</a:t>
            </a:r>
          </a:p>
        </p:txBody>
      </p:sp>
      <p:sp>
        <p:nvSpPr>
          <p:cNvPr id="8" name="lead">
            <a:extLst xmlns:a="http://schemas.openxmlformats.org/drawingml/2006/main">
              <a:ext uri="{FF2B5EF4-FFF2-40B4-BE49-F238E27FC236}">
                <a16:creationId xmlns:a16="http://schemas.microsoft.com/office/drawing/2014/main" id="{7E896E61-3352-4A50-B0AD-2828E037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95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725" b="0">
                <a:solidFill>
                  <a:srgbClr val="475569"/>
                </a:solidFill>
                <a:latin typeface="Asap"/>
                <a:ea typeface="Asap"/>
                <a:cs typeface="Asap"/>
              </a:rPr>
              <a:t>Growth gets harder when information, decisions, and follow-through live in separate places.</a:t>
            </a:r>
          </a:p>
        </p:txBody>
      </p:sp>
      <p:sp>
        <p:nvSpPr>
          <p:cNvPr id="9" name="row-number-0">
            <a:extLst xmlns:a="http://schemas.openxmlformats.org/drawingml/2006/main">
              <a:ext uri="{FF2B5EF4-FFF2-40B4-BE49-F238E27FC236}">
                <a16:creationId xmlns:a16="http://schemas.microsoft.com/office/drawing/2014/main" id="{B12672BA-7A88-4B06-998F-682E2D72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C2410C"/>
                </a:solidFill>
                <a:latin typeface="Barlow"/>
                <a:ea typeface="Barlow"/>
                <a:cs typeface="Barlow"/>
              </a:defRPr>
            </a:pPr>
            <a:r>
              <a:rPr sz="1350" b="1">
                <a:solidFill>
                  <a:srgbClr val="C2410C"/>
                </a:solidFill>
                <a:latin typeface="Barlow"/>
                <a:ea typeface="Barlow"/>
                <a:cs typeface="Barlow"/>
              </a:rPr>
              <a:t>01</a:t>
            </a:r>
          </a:p>
        </p:txBody>
      </p:sp>
      <p:sp>
        <p:nvSpPr>
          <p:cNvPr id="10" name="row-title-0">
            <a:extLst xmlns:a="http://schemas.openxmlformats.org/drawingml/2006/main">
              <a:ext uri="{FF2B5EF4-FFF2-40B4-BE49-F238E27FC236}">
                <a16:creationId xmlns:a16="http://schemas.microsoft.com/office/drawing/2014/main" id="{791E76DF-5E5D-4B87-9CEE-07E5AE9C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05200"/>
            <a:ext cx="4048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8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725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Teams spend time reconnecting the story</a:t>
            </a:r>
          </a:p>
        </p:txBody>
      </p:sp>
      <p:sp>
        <p:nvSpPr>
          <p:cNvPr id="11" name="row-copy-0">
            <a:extLst xmlns:a="http://schemas.openxmlformats.org/drawingml/2006/main">
              <a:ext uri="{FF2B5EF4-FFF2-40B4-BE49-F238E27FC236}">
                <a16:creationId xmlns:a16="http://schemas.microsoft.com/office/drawing/2014/main" id="{CD79F669-1FF4-4068-965B-2B8C30A3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505200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2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Fundraising, finance, and engagement see different slices of the same work.</a:t>
            </a:r>
          </a:p>
        </p:txBody>
      </p:sp>
      <p:sp>
        <p:nvSpPr>
          <p:cNvPr id="12" name="divider-0">
            <a:extLst xmlns:a="http://schemas.openxmlformats.org/drawingml/2006/main">
              <a:ext uri="{FF2B5EF4-FFF2-40B4-BE49-F238E27FC236}">
                <a16:creationId xmlns:a16="http://schemas.microsoft.com/office/drawing/2014/main" id="{10512B4C-04E6-4994-8485-DCE3542E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114800"/>
            <a:ext cx="981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3E8"/>
          </a:solidFill>
          <a:ln xmlns:a="http://schemas.openxmlformats.org/drawingml/2006/main" w="0">
            <a:solidFill>
              <a:srgbClr val="D8E3E8"/>
            </a:solidFill>
            <a:prstDash val="solid"/>
          </a:ln>
        </p:spPr>
      </p:sp>
      <p:sp>
        <p:nvSpPr>
          <p:cNvPr id="13" name="row-number-1">
            <a:extLst xmlns:a="http://schemas.openxmlformats.org/drawingml/2006/main">
              <a:ext uri="{FF2B5EF4-FFF2-40B4-BE49-F238E27FC236}">
                <a16:creationId xmlns:a16="http://schemas.microsoft.com/office/drawing/2014/main" id="{62059D7F-80E6-45A1-A4C2-066F3312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C2410C"/>
                </a:solidFill>
                <a:latin typeface="Barlow"/>
                <a:ea typeface="Barlow"/>
                <a:cs typeface="Barlow"/>
              </a:defRPr>
            </a:pPr>
            <a:r>
              <a:rPr sz="1350" b="1">
                <a:solidFill>
                  <a:srgbClr val="C2410C"/>
                </a:solidFill>
                <a:latin typeface="Barlow"/>
                <a:ea typeface="Barlow"/>
                <a:cs typeface="Barlow"/>
              </a:rPr>
              <a:t>02</a:t>
            </a:r>
          </a:p>
        </p:txBody>
      </p:sp>
      <p:sp>
        <p:nvSpPr>
          <p:cNvPr id="14" name="row-title-1">
            <a:extLst xmlns:a="http://schemas.openxmlformats.org/drawingml/2006/main">
              <a:ext uri="{FF2B5EF4-FFF2-40B4-BE49-F238E27FC236}">
                <a16:creationId xmlns:a16="http://schemas.microsoft.com/office/drawing/2014/main" id="{3076D209-916E-4569-817E-A1C681AE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43400"/>
            <a:ext cx="4048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0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725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Good signals arrive without a clear next step</a:t>
            </a:r>
          </a:p>
        </p:txBody>
      </p:sp>
      <p:sp>
        <p:nvSpPr>
          <p:cNvPr id="15" name="row-copy-1">
            <a:extLst xmlns:a="http://schemas.openxmlformats.org/drawingml/2006/main">
              <a:ext uri="{FF2B5EF4-FFF2-40B4-BE49-F238E27FC236}">
                <a16:creationId xmlns:a16="http://schemas.microsoft.com/office/drawing/2014/main" id="{8377CB94-5E24-4AE3-A539-90725100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343400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2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Insight only creates capacity when it leads to coordinated action.</a:t>
            </a:r>
          </a:p>
        </p:txBody>
      </p:sp>
      <p:sp>
        <p:nvSpPr>
          <p:cNvPr id="16" name="divider-1">
            <a:extLst xmlns:a="http://schemas.openxmlformats.org/drawingml/2006/main">
              <a:ext uri="{FF2B5EF4-FFF2-40B4-BE49-F238E27FC236}">
                <a16:creationId xmlns:a16="http://schemas.microsoft.com/office/drawing/2014/main" id="{65541FCE-AA69-487D-B689-37082F59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53000"/>
            <a:ext cx="981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3E8"/>
          </a:solidFill>
          <a:ln xmlns:a="http://schemas.openxmlformats.org/drawingml/2006/main" w="0">
            <a:solidFill>
              <a:srgbClr val="D8E3E8"/>
            </a:solidFill>
            <a:prstDash val="solid"/>
          </a:ln>
        </p:spPr>
      </p:sp>
      <p:sp>
        <p:nvSpPr>
          <p:cNvPr id="17" name="row-number-2">
            <a:extLst xmlns:a="http://schemas.openxmlformats.org/drawingml/2006/main">
              <a:ext uri="{FF2B5EF4-FFF2-40B4-BE49-F238E27FC236}">
                <a16:creationId xmlns:a16="http://schemas.microsoft.com/office/drawing/2014/main" id="{F2DBB7AE-0732-4B71-A4EB-8AB82B0E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C2410C"/>
                </a:solidFill>
                <a:latin typeface="Barlow"/>
                <a:ea typeface="Barlow"/>
                <a:cs typeface="Barlow"/>
              </a:defRPr>
            </a:pPr>
            <a:r>
              <a:rPr sz="1350" b="1">
                <a:solidFill>
                  <a:srgbClr val="C2410C"/>
                </a:solidFill>
                <a:latin typeface="Barlow"/>
                <a:ea typeface="Barlow"/>
                <a:cs typeface="Barlow"/>
              </a:rPr>
              <a:t>03</a:t>
            </a:r>
          </a:p>
        </p:txBody>
      </p:sp>
      <p:sp>
        <p:nvSpPr>
          <p:cNvPr id="18" name="row-title-2">
            <a:extLst xmlns:a="http://schemas.openxmlformats.org/drawingml/2006/main">
              <a:ext uri="{FF2B5EF4-FFF2-40B4-BE49-F238E27FC236}">
                <a16:creationId xmlns:a16="http://schemas.microsoft.com/office/drawing/2014/main" id="{B735C599-3C10-4706-B141-D31D2845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181600"/>
            <a:ext cx="4048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725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Planning competes with urgent work</a:t>
            </a:r>
          </a:p>
        </p:txBody>
      </p:sp>
      <p:sp>
        <p:nvSpPr>
          <p:cNvPr id="19" name="row-copy-2">
            <a:extLst xmlns:a="http://schemas.openxmlformats.org/drawingml/2006/main">
              <a:ext uri="{FF2B5EF4-FFF2-40B4-BE49-F238E27FC236}">
                <a16:creationId xmlns:a16="http://schemas.microsoft.com/office/drawing/2014/main" id="{F17C84C6-282B-40E5-AA50-C875A1CF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5181600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2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The operating model needs to make priorities easier to see and act on.</a:t>
            </a:r>
          </a:p>
        </p:txBody>
      </p:sp>
      <p:sp>
        <p:nvSpPr>
          <p:cNvPr id="20" name="footer-2">
            <a:extLst xmlns:a="http://schemas.openxmlformats.org/drawingml/2006/main">
              <a:ext uri="{FF2B5EF4-FFF2-40B4-BE49-F238E27FC236}">
                <a16:creationId xmlns:a16="http://schemas.microsoft.com/office/drawing/2014/main" id="{97E8DA20-5AA8-4DE2-AAF1-7FE87C56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0E7490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0E7490"/>
                </a:solidFill>
                <a:latin typeface="Asap"/>
                <a:ea typeface="Asap"/>
                <a:cs typeface="Asap"/>
              </a:rPr>
              <a:t>STRATUSLIVE + YOUR ORGANIZATION</a:t>
            </a:r>
          </a:p>
        </p:txBody>
      </p:sp>
      <p:sp>
        <p:nvSpPr>
          <p:cNvPr id="21" name="page-2">
            <a:extLst xmlns:a="http://schemas.openxmlformats.org/drawingml/2006/main">
              <a:ext uri="{FF2B5EF4-FFF2-40B4-BE49-F238E27FC236}">
                <a16:creationId xmlns:a16="http://schemas.microsoft.com/office/drawing/2014/main" id="{BC715E9C-29AA-4DC5-A719-3B70B01E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475569"/>
                </a:solidFill>
                <a:latin typeface="Asap"/>
                <a:ea typeface="Asap"/>
                <a:cs typeface="Asap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688537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7201578fa49bd"/>
          <a:stretch xmlns:a="http://schemas.openxmlformats.org/drawingml/2006/main"/>
        </p:blipFill>
        <p:spPr>
          <a:xfrm xmlns:a="http://schemas.openxmlformats.org/drawingml/2006/main">
            <a:off x="685800" y="477833"/>
            <a:ext cx="1695450" cy="225434"/>
          </a:xfrm>
          <a:prstGeom xmlns:a="http://schemas.openxmlformats.org/drawingml/2006/main" prst="rect">
            <a:avLst/>
          </a:prstGeom>
        </p:spPr>
      </p:pic>
      <p:sp>
        <p:nvSpPr>
          <p:cNvPr id="2" name="co-brand-plus">
            <a:extLst xmlns:a="http://schemas.openxmlformats.org/drawingml/2006/main">
              <a:ext uri="{FF2B5EF4-FFF2-40B4-BE49-F238E27FC236}">
                <a16:creationId xmlns:a16="http://schemas.microsoft.com/office/drawing/2014/main" id="{37DC846E-8F0C-40DD-94A6-CFEAAFE9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47675"/>
            <a:ext cx="20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1">
                <a:solidFill>
                  <a:srgbClr val="475569"/>
                </a:solidFill>
                <a:latin typeface="Asap"/>
                <a:ea typeface="Asap"/>
                <a:cs typeface="Asap"/>
              </a:rPr>
              <a:t>+</a:t>
            </a:r>
          </a:p>
        </p:txBody>
      </p:sp>
      <p:sp>
        <p:nvSpPr>
          <p:cNvPr id="3" name="partner-logo-placeholder">
            <a:extLst xmlns:a="http://schemas.openxmlformats.org/drawingml/2006/main">
              <a:ext uri="{FF2B5EF4-FFF2-40B4-BE49-F238E27FC236}">
                <a16:creationId xmlns:a16="http://schemas.microsoft.com/office/drawing/2014/main" id="{7769A22E-D096-4F18-B514-3F40C997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1950"/>
            <a:ext cx="16764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CBD5E1"/>
            </a:solidFill>
            <a:prstDash val="solid"/>
          </a:ln>
        </p:spPr>
      </p:sp>
      <p:sp>
        <p:nvSpPr>
          <p:cNvPr id="4" name="partner-name">
            <a:extLst xmlns:a="http://schemas.openxmlformats.org/drawingml/2006/main">
              <a:ext uri="{FF2B5EF4-FFF2-40B4-BE49-F238E27FC236}">
                <a16:creationId xmlns:a16="http://schemas.microsoft.com/office/drawing/2014/main" id="{14C1F766-0A2E-477B-9C33-AC41BBE3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85775"/>
            <a:ext cx="140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1">
                <a:solidFill>
                  <a:srgbClr val="0B3142"/>
                </a:solidFill>
                <a:latin typeface="Asap"/>
                <a:ea typeface="Asap"/>
                <a:cs typeface="Asap"/>
              </a:defRPr>
            </a:pPr>
            <a:r>
              <a:rPr sz="975" b="1">
                <a:solidFill>
                  <a:srgbClr val="0B3142"/>
                </a:solidFill>
                <a:latin typeface="Asap"/>
                <a:ea typeface="Asap"/>
                <a:cs typeface="Asap"/>
              </a:rPr>
              <a:t>YOUR ORGANIZATION</a:t>
            </a:r>
          </a:p>
        </p:txBody>
      </p:sp>
      <p:sp>
        <p:nvSpPr>
          <p:cNvPr id="5" name="kicker-rule-122">
            <a:extLst xmlns:a="http://schemas.openxmlformats.org/drawingml/2006/main">
              <a:ext uri="{FF2B5EF4-FFF2-40B4-BE49-F238E27FC236}">
                <a16:creationId xmlns:a16="http://schemas.microsoft.com/office/drawing/2014/main" id="{7F9C6395-E2B3-4C9E-B882-36B0A4F1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2667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96021"/>
          </a:solidFill>
          <a:ln xmlns:a="http://schemas.openxmlformats.org/drawingml/2006/main" w="0">
            <a:solidFill>
              <a:srgbClr val="F96021"/>
            </a:solidFill>
            <a:prstDash val="solid"/>
          </a:ln>
        </p:spPr>
      </p:sp>
      <p:sp>
        <p:nvSpPr>
          <p:cNvPr id="6" name="kicker-122">
            <a:extLst xmlns:a="http://schemas.openxmlformats.org/drawingml/2006/main">
              <a:ext uri="{FF2B5EF4-FFF2-40B4-BE49-F238E27FC236}">
                <a16:creationId xmlns:a16="http://schemas.microsoft.com/office/drawing/2014/main" id="{50AA37BE-AAF7-4F1A-81AC-5B4D5802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1620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A SHARED OPERATING MODEL</a:t>
            </a:r>
          </a:p>
        </p:txBody>
      </p:sp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F589D19B-4097-498B-BF91-F70A8135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895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225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3225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Connect the work before adding more work.</a:t>
            </a:r>
          </a:p>
        </p:txBody>
      </p:sp>
      <p:sp>
        <p:nvSpPr>
          <p:cNvPr id="8" name="lead">
            <a:extLst xmlns:a="http://schemas.openxmlformats.org/drawingml/2006/main">
              <a:ext uri="{FF2B5EF4-FFF2-40B4-BE49-F238E27FC236}">
                <a16:creationId xmlns:a16="http://schemas.microsoft.com/office/drawing/2014/main" id="{41EE5536-B931-49AC-9BA6-B78737F1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A strong starting point is a simple sequence that keeps context attached to every decision.</a:t>
            </a:r>
          </a:p>
        </p:txBody>
      </p:sp>
      <p:sp>
        <p:nvSpPr>
          <p:cNvPr id="9" name="step-0">
            <a:extLst xmlns:a="http://schemas.openxmlformats.org/drawingml/2006/main">
              <a:ext uri="{FF2B5EF4-FFF2-40B4-BE49-F238E27FC236}">
                <a16:creationId xmlns:a16="http://schemas.microsoft.com/office/drawing/2014/main" id="{23CC2198-B91F-4978-BEA3-774921716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2400300" cy="1828800"/>
          </a:xfrm>
          <a:prstGeom xmlns:a="http://schemas.openxmlformats.org/drawingml/2006/main" prst="roundRect">
            <a:avLst>
              <a:gd name="adj" fmla="val 114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D8E3E8"/>
            </a:solidFill>
            <a:prstDash val="solid"/>
          </a:ln>
        </p:spPr>
      </p:sp>
      <p:sp>
        <p:nvSpPr>
          <p:cNvPr id="10" name="step-label-0">
            <a:extLst xmlns:a="http://schemas.openxmlformats.org/drawingml/2006/main">
              <a:ext uri="{FF2B5EF4-FFF2-40B4-BE49-F238E27FC236}">
                <a16:creationId xmlns:a16="http://schemas.microsoft.com/office/drawing/2014/main" id="{5A2E3D55-7FEF-4B52-9127-F5B0161C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147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SEE</a:t>
            </a:r>
          </a:p>
        </p:txBody>
      </p:sp>
      <p:sp>
        <p:nvSpPr>
          <p:cNvPr id="11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FC52983A-9D35-46BC-9C5C-1C451276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386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16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Bring the signal into view</a:t>
            </a:r>
          </a:p>
        </p:txBody>
      </p:sp>
      <p:sp>
        <p:nvSpPr>
          <p:cNvPr id="12" name="step-copy-0">
            <a:extLst xmlns:a="http://schemas.openxmlformats.org/drawingml/2006/main">
              <a:ext uri="{FF2B5EF4-FFF2-40B4-BE49-F238E27FC236}">
                <a16:creationId xmlns:a16="http://schemas.microsoft.com/office/drawing/2014/main" id="{2BE5759B-3E48-4BA4-B762-26D01621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1924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Start with the context that matters.</a:t>
            </a:r>
          </a:p>
        </p:txBody>
      </p:sp>
      <p:sp>
        <p:nvSpPr>
          <p:cNvPr id="13" name="step-arrow-0">
            <a:extLst xmlns:a="http://schemas.openxmlformats.org/drawingml/2006/main">
              <a:ext uri="{FF2B5EF4-FFF2-40B4-BE49-F238E27FC236}">
                <a16:creationId xmlns:a16="http://schemas.microsoft.com/office/drawing/2014/main" id="{CB21B5C0-6544-4053-A79F-63FA0FEC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17195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1">
                <a:solidFill>
                  <a:srgbClr val="F96021"/>
                </a:solidFill>
                <a:latin typeface="Asap"/>
                <a:ea typeface="Asap"/>
                <a:cs typeface="Asap"/>
              </a:defRPr>
            </a:pPr>
            <a:r>
              <a:rPr sz="1800" b="1">
                <a:solidFill>
                  <a:srgbClr val="F96021"/>
                </a:solidFill>
                <a:latin typeface="Asap"/>
                <a:ea typeface="Asap"/>
                <a:cs typeface="Asap"/>
              </a:rPr>
              <a:t>→</a:t>
            </a:r>
          </a:p>
        </p:txBody>
      </p:sp>
      <p:sp>
        <p:nvSpPr>
          <p:cNvPr id="14" name="step-1">
            <a:extLst xmlns:a="http://schemas.openxmlformats.org/drawingml/2006/main">
              <a:ext uri="{FF2B5EF4-FFF2-40B4-BE49-F238E27FC236}">
                <a16:creationId xmlns:a16="http://schemas.microsoft.com/office/drawing/2014/main" id="{E9469B5C-2361-4EE7-814A-FFE7B5DA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476625"/>
            <a:ext cx="2400300" cy="1828800"/>
          </a:xfrm>
          <a:prstGeom xmlns:a="http://schemas.openxmlformats.org/drawingml/2006/main" prst="roundRect">
            <a:avLst>
              <a:gd name="adj" fmla="val 114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D8E3E8"/>
            </a:solidFill>
            <a:prstDash val="solid"/>
          </a:ln>
        </p:spPr>
      </p:sp>
      <p:sp>
        <p:nvSpPr>
          <p:cNvPr id="15" name="step-label-1">
            <a:extLst xmlns:a="http://schemas.openxmlformats.org/drawingml/2006/main">
              <a:ext uri="{FF2B5EF4-FFF2-40B4-BE49-F238E27FC236}">
                <a16:creationId xmlns:a16="http://schemas.microsoft.com/office/drawing/2014/main" id="{03D0D1A6-FFDC-4E39-AEC7-EA333830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7147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DECIDE</a:t>
            </a:r>
          </a:p>
        </p:txBody>
      </p:sp>
      <p:sp>
        <p:nvSpPr>
          <p:cNvPr id="16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12356529-4809-4A3A-8D11-C1D5549E7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0386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16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Choose the next best move</a:t>
            </a:r>
          </a:p>
        </p:txBody>
      </p:sp>
      <p:sp>
        <p:nvSpPr>
          <p:cNvPr id="17" name="step-copy-1">
            <a:extLst xmlns:a="http://schemas.openxmlformats.org/drawingml/2006/main">
              <a:ext uri="{FF2B5EF4-FFF2-40B4-BE49-F238E27FC236}">
                <a16:creationId xmlns:a16="http://schemas.microsoft.com/office/drawing/2014/main" id="{99DAE110-5287-4BCA-91CC-E320216F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724400"/>
            <a:ext cx="1924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1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Make the priority explicit.</a:t>
            </a:r>
          </a:p>
        </p:txBody>
      </p:sp>
      <p:sp>
        <p:nvSpPr>
          <p:cNvPr id="18" name="step-arrow-1">
            <a:extLst xmlns:a="http://schemas.openxmlformats.org/drawingml/2006/main">
              <a:ext uri="{FF2B5EF4-FFF2-40B4-BE49-F238E27FC236}">
                <a16:creationId xmlns:a16="http://schemas.microsoft.com/office/drawing/2014/main" id="{6CFE2715-5DBB-4F24-876A-D3A9F84DF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17195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1">
                <a:solidFill>
                  <a:srgbClr val="F96021"/>
                </a:solidFill>
                <a:latin typeface="Asap"/>
                <a:ea typeface="Asap"/>
                <a:cs typeface="Asap"/>
              </a:defRPr>
            </a:pPr>
            <a:r>
              <a:rPr sz="1800" b="1">
                <a:solidFill>
                  <a:srgbClr val="F96021"/>
                </a:solidFill>
                <a:latin typeface="Asap"/>
                <a:ea typeface="Asap"/>
                <a:cs typeface="Asap"/>
              </a:rPr>
              <a:t>→</a:t>
            </a:r>
          </a:p>
        </p:txBody>
      </p:sp>
      <p:sp>
        <p:nvSpPr>
          <p:cNvPr id="19" name="step-2">
            <a:extLst xmlns:a="http://schemas.openxmlformats.org/drawingml/2006/main">
              <a:ext uri="{FF2B5EF4-FFF2-40B4-BE49-F238E27FC236}">
                <a16:creationId xmlns:a16="http://schemas.microsoft.com/office/drawing/2014/main" id="{6E860BF7-867E-47AC-8633-6168F8D4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76625"/>
            <a:ext cx="2400300" cy="1828800"/>
          </a:xfrm>
          <a:prstGeom xmlns:a="http://schemas.openxmlformats.org/drawingml/2006/main" prst="roundRect">
            <a:avLst>
              <a:gd name="adj" fmla="val 114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D8E3E8"/>
            </a:solidFill>
            <a:prstDash val="solid"/>
          </a:ln>
        </p:spPr>
      </p:sp>
      <p:sp>
        <p:nvSpPr>
          <p:cNvPr id="20" name="step-label-2">
            <a:extLst xmlns:a="http://schemas.openxmlformats.org/drawingml/2006/main">
              <a:ext uri="{FF2B5EF4-FFF2-40B4-BE49-F238E27FC236}">
                <a16:creationId xmlns:a16="http://schemas.microsoft.com/office/drawing/2014/main" id="{79625BDA-166A-4062-AE8D-1F87E62B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147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0E7490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0E7490"/>
                </a:solidFill>
                <a:latin typeface="Barlow"/>
                <a:ea typeface="Barlow"/>
                <a:cs typeface="Barlow"/>
              </a:rPr>
              <a:t>ACT</a:t>
            </a:r>
          </a:p>
        </p:txBody>
      </p:sp>
      <p:sp>
        <p:nvSpPr>
          <p:cNvPr id="21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922C65C4-76F9-404D-A60A-9F99959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386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1650" b="1">
                <a:solidFill>
                  <a:srgbClr val="0B3142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0B3142"/>
                </a:solidFill>
                <a:latin typeface="Barlow"/>
                <a:ea typeface="Barlow"/>
                <a:cs typeface="Barlow"/>
              </a:rPr>
              <a:t>Coordinate follow-through</a:t>
            </a:r>
          </a:p>
        </p:txBody>
      </p:sp>
      <p:sp>
        <p:nvSpPr>
          <p:cNvPr id="22" name="step-copy-2">
            <a:extLst xmlns:a="http://schemas.openxmlformats.org/drawingml/2006/main">
              <a:ext uri="{FF2B5EF4-FFF2-40B4-BE49-F238E27FC236}">
                <a16:creationId xmlns:a16="http://schemas.microsoft.com/office/drawing/2014/main" id="{85CAF56F-B28B-4EB7-8EB5-AB5A5156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724400"/>
            <a:ext cx="1924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475569"/>
                </a:solidFill>
                <a:latin typeface="Asap"/>
                <a:ea typeface="Asap"/>
                <a:cs typeface="Asap"/>
              </a:rPr>
              <a:t>Keep people and work connected.</a:t>
            </a:r>
          </a:p>
        </p:txBody>
      </p:sp>
      <p:sp>
        <p:nvSpPr>
          <p:cNvPr id="23" name="step-arrow-2">
            <a:extLst xmlns:a="http://schemas.openxmlformats.org/drawingml/2006/main">
              <a:ext uri="{FF2B5EF4-FFF2-40B4-BE49-F238E27FC236}">
                <a16:creationId xmlns:a16="http://schemas.microsoft.com/office/drawing/2014/main" id="{B4C8FB29-E4CF-48C8-8638-6201F6AD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17195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1">
                <a:solidFill>
                  <a:srgbClr val="F96021"/>
                </a:solidFill>
                <a:latin typeface="Asap"/>
                <a:ea typeface="Asap"/>
                <a:cs typeface="Asap"/>
              </a:defRPr>
            </a:pPr>
            <a:r>
              <a:rPr sz="1800" b="1">
                <a:solidFill>
                  <a:srgbClr val="F96021"/>
                </a:solidFill>
                <a:latin typeface="Asap"/>
                <a:ea typeface="Asap"/>
                <a:cs typeface="Asap"/>
              </a:rPr>
              <a:t>→</a:t>
            </a:r>
          </a:p>
        </p:txBody>
      </p:sp>
      <p:sp>
        <p:nvSpPr>
          <p:cNvPr id="24" name="step-3">
            <a:extLst xmlns:a="http://schemas.openxmlformats.org/drawingml/2006/main">
              <a:ext uri="{FF2B5EF4-FFF2-40B4-BE49-F238E27FC236}">
                <a16:creationId xmlns:a16="http://schemas.microsoft.com/office/drawing/2014/main" id="{932F8CD4-73A6-426E-8DD1-48CCFD39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476625"/>
            <a:ext cx="2400300" cy="1828800"/>
          </a:xfrm>
          <a:prstGeom xmlns:a="http://schemas.openxmlformats.org/drawingml/2006/main" prst="roundRect">
            <a:avLst>
              <a:gd name="adj" fmla="val 11458"/>
            </a:avLst>
          </a:prstGeom>
          <a:solidFill xmlns:a="http://schemas.openxmlformats.org/drawingml/2006/main">
            <a:srgbClr val="0B3142"/>
          </a:solidFill>
          <a:ln xmlns:a="http://schemas.openxmlformats.org/drawingml/2006/main" w="0">
            <a:solidFill>
              <a:srgbClr val="0B3142"/>
            </a:solidFill>
            <a:prstDash val="solid"/>
          </a:ln>
        </p:spPr>
      </p:sp>
      <p:sp>
        <p:nvSpPr>
          <p:cNvPr id="25" name="step-label-3">
            <a:extLst xmlns:a="http://schemas.openxmlformats.org/drawingml/2006/main">
              <a:ext uri="{FF2B5EF4-FFF2-40B4-BE49-F238E27FC236}">
                <a16:creationId xmlns:a16="http://schemas.microsoft.com/office/drawing/2014/main" id="{98C6C1DB-C348-4479-A257-9FE0FF87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71475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8DE5F6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8DE5F6"/>
                </a:solidFill>
                <a:latin typeface="Barlow"/>
                <a:ea typeface="Barlow"/>
                <a:cs typeface="Barlow"/>
              </a:rPr>
              <a:t>LEARN</a:t>
            </a:r>
          </a:p>
        </p:txBody>
      </p:sp>
      <p:sp>
        <p:nvSpPr>
          <p:cNvPr id="26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F6B75014-323D-42E7-9C87-494E89D9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0386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16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Carry the result forward</a:t>
            </a:r>
          </a:p>
        </p:txBody>
      </p:sp>
      <p:sp>
        <p:nvSpPr>
          <p:cNvPr id="27" name="step-copy-3">
            <a:extLst xmlns:a="http://schemas.openxmlformats.org/drawingml/2006/main">
              <a:ext uri="{FF2B5EF4-FFF2-40B4-BE49-F238E27FC236}">
                <a16:creationId xmlns:a16="http://schemas.microsoft.com/office/drawing/2014/main" id="{AA1BD145-81A9-4195-9AAE-C8041440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724400"/>
            <a:ext cx="1924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CBE6EF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CBE6EF"/>
                </a:solidFill>
                <a:latin typeface="Asap"/>
                <a:ea typeface="Asap"/>
                <a:cs typeface="Asap"/>
              </a:rPr>
              <a:t>Use outcomes to sharpen the next decision.</a:t>
            </a:r>
          </a:p>
        </p:txBody>
      </p:sp>
      <p:sp>
        <p:nvSpPr>
          <p:cNvPr id="28" name="footer-3">
            <a:extLst xmlns:a="http://schemas.openxmlformats.org/drawingml/2006/main">
              <a:ext uri="{FF2B5EF4-FFF2-40B4-BE49-F238E27FC236}">
                <a16:creationId xmlns:a16="http://schemas.microsoft.com/office/drawing/2014/main" id="{E99A0C48-018C-4C96-B4C8-D924C974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0E7490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0E7490"/>
                </a:solidFill>
                <a:latin typeface="Asap"/>
                <a:ea typeface="Asap"/>
                <a:cs typeface="Asap"/>
              </a:rPr>
              <a:t>STRATUSLIVE + YOUR ORGANIZATION</a:t>
            </a:r>
          </a:p>
        </p:txBody>
      </p:sp>
      <p:sp>
        <p:nvSpPr>
          <p:cNvPr id="29" name="page-3">
            <a:extLst xmlns:a="http://schemas.openxmlformats.org/drawingml/2006/main">
              <a:ext uri="{FF2B5EF4-FFF2-40B4-BE49-F238E27FC236}">
                <a16:creationId xmlns:a16="http://schemas.microsoft.com/office/drawing/2014/main" id="{7C415BB9-3D09-4982-B092-D563ED74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475569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475569"/>
                </a:solidFill>
                <a:latin typeface="Asap"/>
                <a:ea typeface="Asap"/>
                <a:cs typeface="Asap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08573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31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6aefec1344e1b"/>
          <a:stretch xmlns:a="http://schemas.openxmlformats.org/drawingml/2006/main"/>
        </p:blipFill>
        <p:spPr>
          <a:xfrm xmlns:a="http://schemas.openxmlformats.org/drawingml/2006/main">
            <a:off x="685800" y="477833"/>
            <a:ext cx="1695450" cy="225434"/>
          </a:xfrm>
          <a:prstGeom xmlns:a="http://schemas.openxmlformats.org/drawingml/2006/main" prst="rect">
            <a:avLst/>
          </a:prstGeom>
        </p:spPr>
      </p:pic>
      <p:sp>
        <p:nvSpPr>
          <p:cNvPr id="2" name="co-brand-plus">
            <a:extLst xmlns:a="http://schemas.openxmlformats.org/drawingml/2006/main">
              <a:ext uri="{FF2B5EF4-FFF2-40B4-BE49-F238E27FC236}">
                <a16:creationId xmlns:a16="http://schemas.microsoft.com/office/drawing/2014/main" id="{C9BD58AD-8D9D-492A-899B-01827379A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47675"/>
            <a:ext cx="20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Asap"/>
                <a:ea typeface="Asap"/>
                <a:cs typeface="Asap"/>
              </a:defRPr>
            </a:pPr>
            <a:r>
              <a:rPr sz="1650" b="1">
                <a:solidFill>
                  <a:srgbClr val="FFFFFF"/>
                </a:solidFill>
                <a:latin typeface="Asap"/>
                <a:ea typeface="Asap"/>
                <a:cs typeface="Asap"/>
              </a:rPr>
              <a:t>+</a:t>
            </a:r>
          </a:p>
        </p:txBody>
      </p:sp>
      <p:sp>
        <p:nvSpPr>
          <p:cNvPr id="3" name="partner-logo-placeholder">
            <a:extLst xmlns:a="http://schemas.openxmlformats.org/drawingml/2006/main">
              <a:ext uri="{FF2B5EF4-FFF2-40B4-BE49-F238E27FC236}">
                <a16:creationId xmlns:a16="http://schemas.microsoft.com/office/drawing/2014/main" id="{4A6B3196-43C6-4BF9-97BE-70B55F10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1950"/>
            <a:ext cx="16764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FFFFF">
              <a:alpha val="7843"/>
            </a:srgbClr>
          </a:solidFill>
          <a:ln xmlns:a="http://schemas.openxmlformats.org/drawingml/2006/main" w="0">
            <a:solidFill>
              <a:srgbClr val="FFFFFF">
                <a:alpha val="31373"/>
              </a:srgbClr>
            </a:solidFill>
            <a:prstDash val="solid"/>
          </a:ln>
        </p:spPr>
      </p:sp>
      <p:sp>
        <p:nvSpPr>
          <p:cNvPr id="4" name="partner-name">
            <a:extLst xmlns:a="http://schemas.openxmlformats.org/drawingml/2006/main">
              <a:ext uri="{FF2B5EF4-FFF2-40B4-BE49-F238E27FC236}">
                <a16:creationId xmlns:a16="http://schemas.microsoft.com/office/drawing/2014/main" id="{FC982D14-38D0-4603-910D-D22456B8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85775"/>
            <a:ext cx="140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1">
                <a:solidFill>
                  <a:srgbClr val="FFFFFF"/>
                </a:solidFill>
                <a:latin typeface="Asap"/>
                <a:ea typeface="Asap"/>
                <a:cs typeface="Asap"/>
              </a:defRPr>
            </a:pPr>
            <a:r>
              <a:rPr sz="975" b="1">
                <a:solidFill>
                  <a:srgbClr val="FFFFFF"/>
                </a:solidFill>
                <a:latin typeface="Asap"/>
                <a:ea typeface="Asap"/>
                <a:cs typeface="Asap"/>
              </a:rPr>
              <a:t>YOUR ORGANIZATION</a:t>
            </a:r>
          </a:p>
        </p:txBody>
      </p:sp>
      <p:sp>
        <p:nvSpPr>
          <p:cNvPr id="5" name="kicker-rule-136">
            <a:extLst xmlns:a="http://schemas.openxmlformats.org/drawingml/2006/main">
              <a:ext uri="{FF2B5EF4-FFF2-40B4-BE49-F238E27FC236}">
                <a16:creationId xmlns:a16="http://schemas.microsoft.com/office/drawing/2014/main" id="{4FCC87FC-56BE-4356-94F2-82173E5F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2667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9EC4"/>
          </a:solidFill>
          <a:ln xmlns:a="http://schemas.openxmlformats.org/drawingml/2006/main" w="0">
            <a:solidFill>
              <a:srgbClr val="1E9EC4"/>
            </a:solidFill>
            <a:prstDash val="solid"/>
          </a:ln>
        </p:spPr>
      </p:sp>
      <p:sp>
        <p:nvSpPr>
          <p:cNvPr id="6" name="kicker-136">
            <a:extLst xmlns:a="http://schemas.openxmlformats.org/drawingml/2006/main">
              <a:ext uri="{FF2B5EF4-FFF2-40B4-BE49-F238E27FC236}">
                <a16:creationId xmlns:a16="http://schemas.microsoft.com/office/drawing/2014/main" id="{A332AE60-E8C2-4FBA-B6C2-F3E2FB42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2954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8DE5F6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8DE5F6"/>
                </a:solidFill>
                <a:latin typeface="Barlow"/>
                <a:ea typeface="Barlow"/>
                <a:cs typeface="Barlow"/>
              </a:rPr>
              <a:t>A USEFUL PLACE TO BEGIN</a:t>
            </a:r>
          </a:p>
        </p:txBody>
      </p:sp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9CE74B2C-D807-42F8-916F-D15391D7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360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Start with one working session.</a:t>
            </a:r>
          </a:p>
        </p:txBody>
      </p:sp>
      <p:sp>
        <p:nvSpPr>
          <p:cNvPr id="8" name="lead">
            <a:extLst xmlns:a="http://schemas.openxmlformats.org/drawingml/2006/main">
              <a:ext uri="{FF2B5EF4-FFF2-40B4-BE49-F238E27FC236}">
                <a16:creationId xmlns:a16="http://schemas.microsoft.com/office/drawing/2014/main" id="{49DFADB2-1B39-4AD6-987E-6BE4976E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685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CBE6EF"/>
                </a:solidFill>
                <a:latin typeface="Asap"/>
                <a:ea typeface="Asap"/>
                <a:cs typeface="Asap"/>
              </a:defRPr>
            </a:pPr>
            <a:r>
              <a:rPr sz="1725" b="0">
                <a:solidFill>
                  <a:srgbClr val="CBE6EF"/>
                </a:solidFill>
                <a:latin typeface="Asap"/>
                <a:ea typeface="Asap"/>
                <a:cs typeface="Asap"/>
              </a:rPr>
              <a:t>Bring the people closest to the work together. Leave with one shared constraint, one priority, and one practical next step.</a:t>
            </a:r>
          </a:p>
        </p:txBody>
      </p:sp>
      <p:sp>
        <p:nvSpPr>
          <p:cNvPr id="9" name="q-dot-0">
            <a:extLst xmlns:a="http://schemas.openxmlformats.org/drawingml/2006/main">
              <a:ext uri="{FF2B5EF4-FFF2-40B4-BE49-F238E27FC236}">
                <a16:creationId xmlns:a16="http://schemas.microsoft.com/office/drawing/2014/main" id="{AAF49946-5ABC-41FF-8585-4B75437E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96021"/>
          </a:solidFill>
          <a:ln xmlns:a="http://schemas.openxmlformats.org/drawingml/2006/main" w="0">
            <a:solidFill>
              <a:srgbClr val="F96021"/>
            </a:solidFill>
            <a:prstDash val="solid"/>
          </a:ln>
        </p:spPr>
      </p:sp>
      <p:sp>
        <p:nvSpPr>
          <p:cNvPr id="10" name="question-0">
            <a:extLst xmlns:a="http://schemas.openxmlformats.org/drawingml/2006/main">
              <a:ext uri="{FF2B5EF4-FFF2-40B4-BE49-F238E27FC236}">
                <a16:creationId xmlns:a16="http://schemas.microsoft.com/office/drawing/2014/main" id="{69712CCC-0CDA-47BB-BDBC-8E6918276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71950"/>
            <a:ext cx="628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Where does work lose context today?</a:t>
            </a:r>
          </a:p>
        </p:txBody>
      </p:sp>
      <p:sp>
        <p:nvSpPr>
          <p:cNvPr id="11" name="q-dot-1">
            <a:extLst xmlns:a="http://schemas.openxmlformats.org/drawingml/2006/main">
              <a:ext uri="{FF2B5EF4-FFF2-40B4-BE49-F238E27FC236}">
                <a16:creationId xmlns:a16="http://schemas.microsoft.com/office/drawing/2014/main" id="{B3950561-D4EA-4786-AEFD-C86A43A1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9EC4"/>
          </a:solidFill>
          <a:ln xmlns:a="http://schemas.openxmlformats.org/drawingml/2006/main" w="0">
            <a:solidFill>
              <a:srgbClr val="1E9EC4"/>
            </a:solidFill>
            <a:prstDash val="solid"/>
          </a:ln>
        </p:spPr>
      </p:sp>
      <p:sp>
        <p:nvSpPr>
          <p:cNvPr id="12" name="question-1">
            <a:extLst xmlns:a="http://schemas.openxmlformats.org/drawingml/2006/main">
              <a:ext uri="{FF2B5EF4-FFF2-40B4-BE49-F238E27FC236}">
                <a16:creationId xmlns:a16="http://schemas.microsoft.com/office/drawing/2014/main" id="{FB0A5486-AE33-4245-BA1A-25C6771C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724400"/>
            <a:ext cx="628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Which signal should change a decision sooner?</a:t>
            </a:r>
          </a:p>
        </p:txBody>
      </p:sp>
      <p:sp>
        <p:nvSpPr>
          <p:cNvPr id="13" name="q-dot-2">
            <a:extLst xmlns:a="http://schemas.openxmlformats.org/drawingml/2006/main">
              <a:ext uri="{FF2B5EF4-FFF2-40B4-BE49-F238E27FC236}">
                <a16:creationId xmlns:a16="http://schemas.microsoft.com/office/drawing/2014/main" id="{EB80B51C-D5EA-4A49-A277-E495723C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9EC4"/>
          </a:solidFill>
          <a:ln xmlns:a="http://schemas.openxmlformats.org/drawingml/2006/main" w="0">
            <a:solidFill>
              <a:srgbClr val="1E9EC4"/>
            </a:solidFill>
            <a:prstDash val="solid"/>
          </a:ln>
        </p:spPr>
      </p:sp>
      <p:sp>
        <p:nvSpPr>
          <p:cNvPr id="14" name="question-2">
            <a:extLst xmlns:a="http://schemas.openxmlformats.org/drawingml/2006/main">
              <a:ext uri="{FF2B5EF4-FFF2-40B4-BE49-F238E27FC236}">
                <a16:creationId xmlns:a16="http://schemas.microsoft.com/office/drawing/2014/main" id="{29AF9B81-6743-48E0-83F0-2B58645F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76850"/>
            <a:ext cx="628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1650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What would your team do with more capacity?</a:t>
            </a:r>
          </a:p>
        </p:txBody>
      </p:sp>
      <p:sp>
        <p:nvSpPr>
          <p:cNvPr id="15" name="contact-panel">
            <a:extLst xmlns:a="http://schemas.openxmlformats.org/drawingml/2006/main">
              <a:ext uri="{FF2B5EF4-FFF2-40B4-BE49-F238E27FC236}">
                <a16:creationId xmlns:a16="http://schemas.microsoft.com/office/drawing/2014/main" id="{3DA3679D-6976-4C6F-B8B1-5F00F089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790700"/>
            <a:ext cx="3009900" cy="3409950"/>
          </a:xfrm>
          <a:prstGeom xmlns:a="http://schemas.openxmlformats.org/drawingml/2006/main" prst="roundRect">
            <a:avLst>
              <a:gd name="adj" fmla="val 8228"/>
            </a:avLst>
          </a:prstGeom>
          <a:solidFill xmlns:a="http://schemas.openxmlformats.org/drawingml/2006/main">
            <a:srgbClr val="FFFFFF">
              <a:alpha val="7059"/>
            </a:srgbClr>
          </a:solidFill>
          <a:ln xmlns:a="http://schemas.openxmlformats.org/drawingml/2006/main" w="0">
            <a:solidFill>
              <a:srgbClr val="FFFFFF">
                <a:alpha val="21961"/>
              </a:srgbClr>
            </a:solidFill>
            <a:prstDash val="solid"/>
          </a:ln>
        </p:spPr>
      </p:sp>
      <p:sp>
        <p:nvSpPr>
          <p:cNvPr id="16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B87007E4-2923-46AE-851D-0A4DAE9F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288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8DE5F6"/>
                </a:solidFill>
                <a:latin typeface="Barlow"/>
                <a:ea typeface="Barlow"/>
                <a:cs typeface="Barlow"/>
              </a:defRPr>
            </a:pPr>
            <a:r>
              <a:rPr sz="900" b="1">
                <a:solidFill>
                  <a:srgbClr val="8DE5F6"/>
                </a:solidFill>
                <a:latin typeface="Barlow"/>
                <a:ea typeface="Barlow"/>
                <a:cs typeface="Barlow"/>
              </a:rPr>
              <a:t>NEXT CONVERSATION</a:t>
            </a:r>
          </a:p>
        </p:txBody>
      </p:sp>
      <p:sp>
        <p:nvSpPr>
          <p:cNvPr id="17" name="contact-title">
            <a:extLst xmlns:a="http://schemas.openxmlformats.org/drawingml/2006/main">
              <a:ext uri="{FF2B5EF4-FFF2-40B4-BE49-F238E27FC236}">
                <a16:creationId xmlns:a16="http://schemas.microsoft.com/office/drawing/2014/main" id="{022E5A4A-0D68-464C-82F8-0F1768A8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86050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325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2325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Bring your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325" b="1">
                <a:solidFill>
                  <a:srgbClr val="FFFFFF"/>
                </a:solidFill>
                <a:latin typeface="Barlow"/>
                <a:ea typeface="Barlow"/>
                <a:cs typeface="Barlow"/>
              </a:defRPr>
            </a:pPr>
            <a:r>
              <a:rPr sz="2325" b="1">
                <a:solidFill>
                  <a:srgbClr val="FFFFFF"/>
                </a:solidFill>
                <a:latin typeface="Barlow"/>
                <a:ea typeface="Barlow"/>
                <a:cs typeface="Barlow"/>
              </a:rPr>
              <a:t>current reality.</a:t>
            </a:r>
          </a:p>
        </p:txBody>
      </p:sp>
      <p:sp>
        <p:nvSpPr>
          <p:cNvPr id="18" name="contact-copy">
            <a:extLst xmlns:a="http://schemas.openxmlformats.org/drawingml/2006/main">
              <a:ext uri="{FF2B5EF4-FFF2-40B4-BE49-F238E27FC236}">
                <a16:creationId xmlns:a16="http://schemas.microsoft.com/office/drawing/2014/main" id="{565618C1-43EC-494C-B35F-D19A05AA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9052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4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CBE6EF"/>
                </a:solidFill>
                <a:latin typeface="Asap"/>
                <a:ea typeface="Asap"/>
                <a:cs typeface="Asap"/>
              </a:defRPr>
            </a:pPr>
            <a:r>
              <a:rPr sz="1650" b="0">
                <a:solidFill>
                  <a:srgbClr val="CBE6EF"/>
                </a:solidFill>
                <a:latin typeface="Asap"/>
                <a:ea typeface="Asap"/>
                <a:cs typeface="Asap"/>
              </a:rPr>
              <a:t>We will use the session to identify the most useful place to focus first.</a:t>
            </a:r>
          </a:p>
        </p:txBody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4AA6BFBE-19F1-4434-BDC7-C447E8BC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B7D9E6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B7D9E6"/>
                </a:solidFill>
                <a:latin typeface="Asap"/>
                <a:ea typeface="Asap"/>
                <a:cs typeface="Asap"/>
              </a:rPr>
              <a:t>STRATUSLIVE + YOUR ORGANIZATION</a:t>
            </a:r>
          </a:p>
        </p:txBody>
      </p:sp>
      <p:sp>
        <p:nvSpPr>
          <p:cNvPr id="20" name="page-4">
            <a:extLst xmlns:a="http://schemas.openxmlformats.org/drawingml/2006/main">
              <a:ext uri="{FF2B5EF4-FFF2-40B4-BE49-F238E27FC236}">
                <a16:creationId xmlns:a16="http://schemas.microsoft.com/office/drawing/2014/main" id="{30738A9D-A71F-485B-A23C-C6BB5BEE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B7D9E6"/>
                </a:solidFill>
                <a:latin typeface="Asap"/>
                <a:ea typeface="Asap"/>
                <a:cs typeface="Asap"/>
              </a:defRPr>
            </a:pPr>
            <a:r>
              <a:rPr sz="825" b="1">
                <a:solidFill>
                  <a:srgbClr val="B7D9E6"/>
                </a:solidFill>
                <a:latin typeface="Asap"/>
                <a:ea typeface="Asap"/>
                <a:cs typeface="Asap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152536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2026-08-28T17:00:55.0060000Z</dcterms:created>
  <dcterms:modified xsi:type="dcterms:W3CDTF">2026-08-28T17:00:55.0060000Z</dcterms:modified>
</coreProperties>
</file>